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334C49-543F-C380-EAE8-628D162BC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7636EA2-B509-3AD7-201B-4AF52CAAC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821058-76D3-4D69-C5EE-F9194FB4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665C85-D9EF-2500-9BFD-ECA5A7E7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01EEBF5-FAA2-96A2-3CA4-5903F84E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173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89DBCF-5BEA-24E6-95F6-C6DFECCC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55E80DC-B186-BE76-5673-41A657868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30F5BF-A861-9805-E758-5663FB9C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8E34ED-347C-5B64-68FC-4CE49CEE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98DAC2-124C-D50C-7836-E7E168A2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15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EBF65D1-3682-CE68-C362-742EFAAC5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8C034DD-2065-8BEB-7B25-124D0B08F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C98A711-42B5-A868-48E3-26A14FDA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B9B093-4692-D192-8BAC-B430B20F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59CB1D-D58F-042C-71E8-748D442BA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613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576908-F6E5-E495-BEC0-864CF493C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5F8479-F6D4-AA87-0A36-F51EDBEB3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B87DA-A5A3-BB41-B7F6-64C7B3AC6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2C8F63-C222-46B6-77E8-8C330E07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1ACF7A-62B2-B033-A351-B8F698CD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838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029D46-B0C8-59A8-DFDD-CC21F4FB6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00DECD8-07F7-DE2C-06AC-A803A9C1E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3CD6F4-2D50-475C-16D9-BFCE57EC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D1625E-FDE4-8BCF-3FBD-1597E100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AAA123-968D-0ABA-FAE7-D89803F2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895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90198F-CFF9-66FF-09DA-636402C1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3B79B9-F6F3-E9E9-19BC-627CAC28C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E671509-7B3C-221C-DC97-1595173DC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D35460-6069-2740-D1E9-BA8C73F4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9FCA4C1-853A-1928-761D-96D3BB91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02422EE-08A1-9EB0-8D0D-96DAFEC1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498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9D0DFA-E8E6-998C-4799-EBC8769A2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CCAF972-6E60-EDD3-FDC8-EDFC573D1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BDCE471-04B9-ECEF-5801-E5147C0C2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A64DD2C-933A-2561-2F02-5379E7344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9DE9382-A2B2-46F4-E079-9ADB9AB52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25CDE74-A001-FC6C-E89F-CD5BAC64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2DD9EBC-4D3E-04FD-9716-A25FCBE3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B09F30C-D4DA-CC3A-17F1-732589E3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929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964D4B-2CC4-4C55-FCAF-7F768F6B5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3453896-06F2-BECB-87B9-BF048BEBA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31F41B-B1FF-4569-BD3B-FCE0ADA1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3960B1-220E-8786-3C49-A8D49A39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318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647B16D-9105-B5C8-8CEF-64150AB6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93E3E9B-7734-B4ED-44D6-FB67133A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8D84BEB-AED7-5492-FD6D-B9E7B68CF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429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DD3C7F-C874-70BC-28C7-A142B803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9C304B-4084-2D78-16DF-4A34FFBB9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FD5CEC-F1C6-1D9C-A389-1371E03BE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A5703D0-FB0D-2EE5-ED14-91986491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297B28-C580-7667-5F9B-049B43F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42B1815-0725-95CA-B825-E5D9169A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330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9A24A1-4A33-113E-8751-1ADE3DDB1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7526193-BA4F-DB89-3EEB-84D40863B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359189E-BB44-B0B0-0090-0F8FCF56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8A42A9-F502-90A4-00B4-A6BDC28A2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941DFD-2379-AE05-02EE-68DE520A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349B3A7-6E06-EF4F-FFD2-362D24E37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756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0E65EDD-275F-F00F-7445-D9823B9D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77CCEA-3BBD-E6D6-E6DE-28B6E1C5B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3624D5-73CE-F957-0232-9587D52D4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5ABF-FF4C-44C5-9AF6-320F9D939FF3}" type="datetimeFigureOut">
              <a:rPr lang="zh-HK" altLang="en-US" smtClean="0"/>
              <a:t>6/11/2023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288A35-5DAE-1A13-A592-AD285FBD1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119233-30EF-5A0E-D0E2-81F9C76B5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6CAC2-FE02-40B0-9592-2B48D18EAB1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697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两个乐谱形成心形">
            <a:extLst>
              <a:ext uri="{FF2B5EF4-FFF2-40B4-BE49-F238E27FC236}">
                <a16:creationId xmlns:a16="http://schemas.microsoft.com/office/drawing/2014/main" id="{2C59879F-6F2C-B335-5FD9-27E2801E08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4750" b="98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E8D841C4-2B7D-C147-AF34-1C8D14694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zh-TW" altLang="zh-HK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lang="zh-TW" altLang="en-US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和平宣言</a:t>
            </a:r>
            <a:r>
              <a:rPr lang="zh-TW" altLang="zh-HK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36464A4-601F-94C5-9D17-3A7B3B973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zh-HK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5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6A634781-54C1-BCB7-02D9-73BE13738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z="5600"/>
              <a:t>馮亦同（</a:t>
            </a:r>
            <a:r>
              <a:rPr lang="en-US" altLang="zh-TW" sz="5600"/>
              <a:t>1941-2023)</a:t>
            </a:r>
            <a:endParaRPr lang="en-US" altLang="zh-HK" sz="5600"/>
          </a:p>
        </p:txBody>
      </p:sp>
      <p:sp>
        <p:nvSpPr>
          <p:cNvPr id="1033" name="Oval 103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DB0CEC-128E-EB26-F63C-37127417DF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88" r="-2" b="21961"/>
          <a:stretch/>
        </p:blipFill>
        <p:spPr bwMode="auto"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8642588-9483-2146-0F0C-AFC314C5E348}"/>
              </a:ext>
            </a:extLst>
          </p:cNvPr>
          <p:cNvSpPr txBox="1"/>
          <p:nvPr/>
        </p:nvSpPr>
        <p:spPr>
          <a:xfrm>
            <a:off x="6657715" y="2990818"/>
            <a:ext cx="4195673" cy="2913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《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和平宣言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》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是由當代中國著名作家、詩人馮亦同創作。</a:t>
            </a:r>
            <a:endParaRPr lang="en-US" altLang="zh-TW" sz="1600" b="1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HK" sz="1600" b="1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馮亦同在南京居住了大半生，熱愛這個城巿</a:t>
            </a:r>
            <a:r>
              <a:rPr lang="zh-TW" altLang="en-US" sz="1600" b="1" dirty="0" smtClean="0">
                <a:solidFill>
                  <a:schemeClr val="tx1">
                    <a:alpha val="80000"/>
                  </a:schemeClr>
                </a:solidFill>
              </a:rPr>
              <a:t>。</a:t>
            </a:r>
            <a:r>
              <a:rPr lang="en-US" altLang="zh-TW" sz="1600" b="1" dirty="0" smtClean="0">
                <a:solidFill>
                  <a:schemeClr val="tx1">
                    <a:alpha val="80000"/>
                  </a:schemeClr>
                </a:solidFill>
                <a:effectLst/>
              </a:rPr>
              <a:t>《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和平宣言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》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以詩歌的形式，表達中國民眾對戰爭的痛恨、對亡者的哀悼和對和平的期待。</a:t>
            </a:r>
            <a:endParaRPr lang="en-US" altLang="zh-TW" sz="1600" b="1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HK" sz="1600" b="1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《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和平宣言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  <a:effectLst/>
              </a:rPr>
              <a:t>》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於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</a:rPr>
              <a:t>2014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年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</a:rPr>
              <a:t>12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月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</a:rPr>
              <a:t>13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日首個南京大屠殺遇難者國家公祭日的儀式上，由</a:t>
            </a:r>
            <a:r>
              <a:rPr lang="en-US" altLang="zh-TW" sz="1600" b="1" dirty="0">
                <a:solidFill>
                  <a:schemeClr val="tx1">
                    <a:alpha val="80000"/>
                  </a:schemeClr>
                </a:solidFill>
              </a:rPr>
              <a:t>77</a:t>
            </a:r>
            <a:r>
              <a:rPr lang="zh-TW" altLang="en-US" sz="1600" b="1" dirty="0">
                <a:solidFill>
                  <a:schemeClr val="tx1">
                    <a:alpha val="80000"/>
                  </a:schemeClr>
                </a:solidFill>
              </a:rPr>
              <a:t>名中學生誦讀，發出了年青一代對和平的呼喚。</a:t>
            </a:r>
            <a:endParaRPr lang="en-US" altLang="zh-HK" sz="16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039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041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95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053FF34D-BE04-D75B-CC68-8BF616446D7D}"/>
              </a:ext>
            </a:extLst>
          </p:cNvPr>
          <p:cNvSpPr txBox="1"/>
          <p:nvPr/>
        </p:nvSpPr>
        <p:spPr>
          <a:xfrm>
            <a:off x="96200" y="243171"/>
            <a:ext cx="11999600" cy="7661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lang="zh-TW" altLang="en-US" sz="2400" b="1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和平宣言</a:t>
            </a: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r>
              <a:rPr lang="en-US" altLang="zh-TW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zh-HK" sz="2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en-US" altLang="zh-HK" sz="2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SimSun" panose="02010600030101010101" pitchFamily="2" charset="-122"/>
              </a:rPr>
              <a:t> </a:t>
            </a: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泱泱華夏，赫赫文明。仁風遠播，大化周行。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洎及近代，積弱積貧。九原板蕩，百載陸沉。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一九三七，禍從天降，一二一三，古城淪喪。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侵華日寇，毀吾南京。劫掠黎庶，屠戮蒼生。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三十余萬，生靈塗炭，煉獄六周，哀哉國殤。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舉世震驚，九州同悼，雪松紀念，寒梅怒放。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亙古浩劫，文明罹難，百年悲歎，警鐘鳴響。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積貧積弱，山河蒙羞，內憂外患，國破家亡。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民族覺醒，獨立解放，改革振興，國運日昌。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前事不忘，後事之師，殷憂啟聖，多難興邦。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八十載整，青史昭彰，生生不息，山高水長。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二零一七，國家公祭，新高師生，齊聚於此。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緬懷歷史，莊嚴肅穆，丹忱抒寫，和平詩章。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大道之行，天下為公，大德曰生，和氣致祥。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和平發展，時代主題，民族復興，世代夢想。</a:t>
            </a:r>
            <a:endParaRPr lang="en-US" altLang="zh-TW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ctr">
              <a:lnSpc>
                <a:spcPts val="1800"/>
              </a:lnSpc>
              <a:spcAft>
                <a:spcPts val="1125"/>
              </a:spcAft>
            </a:pPr>
            <a:r>
              <a:rPr lang="zh-TW" altLang="zh-HK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強我體魄，發奮學習，振興中華，永志不忘。</a:t>
            </a:r>
            <a:endParaRPr lang="zh-TW" altLang="zh-HK" sz="2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559435" algn="ctr"/>
            <a:r>
              <a:rPr lang="en-US" altLang="zh-HK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HK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559435" algn="ctr"/>
            <a:r>
              <a:rPr lang="en-US" altLang="zh-HK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HK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127000"/>
            <a:r>
              <a:rPr lang="en-US" altLang="zh-HK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HK" sz="1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396CF12-F68F-78FD-97D9-EBF77CFE94D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1"/>
            <a:ext cx="12192000" cy="690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0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332</Words>
  <Application>Microsoft Office PowerPoint</Application>
  <PresentationFormat>寬螢幕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SimSun</vt:lpstr>
      <vt:lpstr>新細明體</vt:lpstr>
      <vt:lpstr>Arial</vt:lpstr>
      <vt:lpstr>Calibri</vt:lpstr>
      <vt:lpstr>Calibri Light</vt:lpstr>
      <vt:lpstr>Times New Roman</vt:lpstr>
      <vt:lpstr>Office 佈景主題</vt:lpstr>
      <vt:lpstr>《和平宣言》</vt:lpstr>
      <vt:lpstr>馮亦同（1941-2023)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《和平宣言》</dc:title>
  <dc:creator>Josephine Lee</dc:creator>
  <cp:lastModifiedBy>KWONG, Lai-sheung</cp:lastModifiedBy>
  <cp:revision>2</cp:revision>
  <dcterms:created xsi:type="dcterms:W3CDTF">2023-10-30T10:36:18Z</dcterms:created>
  <dcterms:modified xsi:type="dcterms:W3CDTF">2023-11-06T08:40:27Z</dcterms:modified>
</cp:coreProperties>
</file>